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7"/>
  </p:notesMasterIdLst>
  <p:handoutMasterIdLst>
    <p:handoutMasterId r:id="rId28"/>
  </p:handoutMasterIdLst>
  <p:sldIdLst>
    <p:sldId id="287" r:id="rId2"/>
    <p:sldId id="271" r:id="rId3"/>
    <p:sldId id="261" r:id="rId4"/>
    <p:sldId id="262" r:id="rId5"/>
    <p:sldId id="263" r:id="rId6"/>
    <p:sldId id="268" r:id="rId7"/>
    <p:sldId id="269" r:id="rId8"/>
    <p:sldId id="270" r:id="rId9"/>
    <p:sldId id="273" r:id="rId10"/>
    <p:sldId id="272" r:id="rId11"/>
    <p:sldId id="257" r:id="rId12"/>
    <p:sldId id="258" r:id="rId13"/>
    <p:sldId id="259" r:id="rId14"/>
    <p:sldId id="260" r:id="rId15"/>
    <p:sldId id="265" r:id="rId16"/>
    <p:sldId id="266" r:id="rId17"/>
    <p:sldId id="267" r:id="rId18"/>
    <p:sldId id="264" r:id="rId19"/>
    <p:sldId id="274" r:id="rId20"/>
    <p:sldId id="275" r:id="rId21"/>
    <p:sldId id="276" r:id="rId22"/>
    <p:sldId id="277" r:id="rId23"/>
    <p:sldId id="278" r:id="rId24"/>
    <p:sldId id="279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C8B2C-3C91-499D-BE5D-378346332E87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35D4B-E60B-48CA-896F-EDD40473D6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2737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3C2B582-DD9F-4DF7-B721-6C6D4AB38568}" type="datetimeFigureOut">
              <a:rPr lang="fa-IR" smtClean="0"/>
              <a:pPr/>
              <a:t>12/15/1437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E42E470-8649-48DD-97E1-AD662E8E95A3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8562754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42E470-8649-48DD-97E1-AD662E8E95A3}" type="slidenum">
              <a:rPr lang="fa-IR" smtClean="0"/>
              <a:pPr/>
              <a:t>23</a:t>
            </a:fld>
            <a:endParaRPr 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A55C1E6-C7E5-4B21-8201-433D075DDDE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E3147AB-9FC7-43D0-92B9-5A9A51BE31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C1E6-C7E5-4B21-8201-433D075DDDE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147AB-9FC7-43D0-92B9-5A9A51BE31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C1E6-C7E5-4B21-8201-433D075DDDE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147AB-9FC7-43D0-92B9-5A9A51BE31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C1E6-C7E5-4B21-8201-433D075DDDE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147AB-9FC7-43D0-92B9-5A9A51BE31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A55C1E6-C7E5-4B21-8201-433D075DDDE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E3147AB-9FC7-43D0-92B9-5A9A51BE31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A55C1E6-C7E5-4B21-8201-433D075DDDE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E3147AB-9FC7-43D0-92B9-5A9A51BE31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C1E6-C7E5-4B21-8201-433D075DDDE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147AB-9FC7-43D0-92B9-5A9A51BE31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C1E6-C7E5-4B21-8201-433D075DDDE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147AB-9FC7-43D0-92B9-5A9A51BE31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C1E6-C7E5-4B21-8201-433D075DDDE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147AB-9FC7-43D0-92B9-5A9A51BE31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C1E6-C7E5-4B21-8201-433D075DDDE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147AB-9FC7-43D0-92B9-5A9A51BE31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C1E6-C7E5-4B21-8201-433D075DDDE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147AB-9FC7-43D0-92B9-5A9A51BE31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A55C1E6-C7E5-4B21-8201-433D075DDDE3}" type="datetimeFigureOut">
              <a:rPr lang="en-US" smtClean="0"/>
              <a:pPr/>
              <a:t>9/17/2016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E3147AB-9FC7-43D0-92B9-5A9A51BE31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xxx (4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00042"/>
            <a:ext cx="9144000" cy="6357958"/>
          </a:xfrm>
        </p:spPr>
      </p:pic>
      <p:sp>
        <p:nvSpPr>
          <p:cNvPr id="3" name="Oval 2"/>
          <p:cNvSpPr/>
          <p:nvPr/>
        </p:nvSpPr>
        <p:spPr>
          <a:xfrm>
            <a:off x="857224" y="1785926"/>
            <a:ext cx="5072098" cy="2214578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a-IR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کدگذاری مرگ و میر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SA" dirty="0" smtClean="0">
                <a:cs typeface="B Mitra" pitchFamily="2" charset="-78"/>
              </a:rPr>
              <a:t>مرگ</a:t>
            </a:r>
            <a:r>
              <a:rPr lang="en-US" dirty="0" smtClean="0">
                <a:cs typeface="B Mitra" pitchFamily="2" charset="-78"/>
              </a:rPr>
              <a:t>(Death)</a:t>
            </a:r>
            <a:r>
              <a:rPr lang="en-US" sz="3200" dirty="0" smtClean="0">
                <a:cs typeface="B Mitra" pitchFamily="2" charset="-78"/>
              </a:rPr>
              <a:t> </a:t>
            </a:r>
            <a:r>
              <a:rPr lang="fa-IR" dirty="0" smtClean="0">
                <a:cs typeface="B Mitra" pitchFamily="2" charset="-78"/>
              </a:rPr>
              <a:t>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sz="4400" dirty="0" smtClean="0">
                <a:cs typeface="B Mitra" pitchFamily="2" charset="-78"/>
              </a:rPr>
              <a:t>از بين رفتن دائمي تم</a:t>
            </a:r>
            <a:r>
              <a:rPr lang="fa-IR" sz="4400" dirty="0" smtClean="0">
                <a:cs typeface="B Mitra" pitchFamily="2" charset="-78"/>
              </a:rPr>
              <a:t>ـ</a:t>
            </a:r>
            <a:r>
              <a:rPr lang="ar-SA" sz="4400" dirty="0" smtClean="0">
                <a:cs typeface="B Mitra" pitchFamily="2" charset="-78"/>
              </a:rPr>
              <a:t>ام نشانه</a:t>
            </a:r>
            <a:r>
              <a:rPr lang="fa-IR" sz="4400" dirty="0" smtClean="0">
                <a:cs typeface="B Mitra" pitchFamily="2" charset="-78"/>
              </a:rPr>
              <a:t>‌</a:t>
            </a:r>
            <a:r>
              <a:rPr lang="ar-SA" sz="4400" dirty="0" smtClean="0">
                <a:cs typeface="B Mitra" pitchFamily="2" charset="-78"/>
              </a:rPr>
              <a:t>هاي حيات در هر زماني بع</a:t>
            </a:r>
            <a:r>
              <a:rPr lang="fa-IR" sz="4400" dirty="0" smtClean="0">
                <a:cs typeface="B Mitra" pitchFamily="2" charset="-78"/>
              </a:rPr>
              <a:t>ـ</a:t>
            </a:r>
            <a:r>
              <a:rPr lang="ar-SA" sz="4400" dirty="0" smtClean="0">
                <a:cs typeface="B Mitra" pitchFamily="2" charset="-78"/>
              </a:rPr>
              <a:t>د از تولد زنده ( قطع علائم</a:t>
            </a:r>
            <a:r>
              <a:rPr lang="fa-IR" sz="4400" dirty="0" smtClean="0">
                <a:cs typeface="B Mitra" pitchFamily="2" charset="-78"/>
              </a:rPr>
              <a:t> حیـاتی</a:t>
            </a:r>
            <a:r>
              <a:rPr lang="ar-SA" sz="4400" dirty="0" smtClean="0">
                <a:cs typeface="B Mitra" pitchFamily="2" charset="-78"/>
              </a:rPr>
              <a:t> بدون بازگش</a:t>
            </a:r>
            <a:r>
              <a:rPr lang="fa-IR" sz="4400" dirty="0" smtClean="0">
                <a:cs typeface="B Mitra" pitchFamily="2" charset="-78"/>
              </a:rPr>
              <a:t>ـ</a:t>
            </a:r>
            <a:r>
              <a:rPr lang="ar-SA" sz="4400" dirty="0" smtClean="0">
                <a:cs typeface="B Mitra" pitchFamily="2" charset="-78"/>
              </a:rPr>
              <a:t>ت زندگي بعد از تولد زنده</a:t>
            </a:r>
            <a:r>
              <a:rPr lang="fa-IR" sz="4400" dirty="0" smtClean="0">
                <a:cs typeface="B Mitra" pitchFamily="2" charset="-78"/>
              </a:rPr>
              <a:t>)</a:t>
            </a:r>
            <a:endParaRPr lang="en-US" sz="4400" dirty="0" smtClean="0">
              <a:cs typeface="B Mitra" pitchFamily="2" charset="-78"/>
            </a:endParaRPr>
          </a:p>
          <a:p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انواع مرگ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>
                <a:solidFill>
                  <a:schemeClr val="accent2">
                    <a:lumMod val="75000"/>
                  </a:schemeClr>
                </a:solidFill>
              </a:rPr>
              <a:t>مرگ طبیعی  (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Natural Death</a:t>
            </a:r>
            <a:r>
              <a:rPr lang="fa-IR" dirty="0" smtClean="0">
                <a:solidFill>
                  <a:schemeClr val="accent2">
                    <a:lumMod val="75000"/>
                  </a:schemeClr>
                </a:solidFill>
              </a:rPr>
              <a:t>):</a:t>
            </a:r>
          </a:p>
          <a:p>
            <a:pPr algn="r" rtl="1"/>
            <a:r>
              <a:rPr lang="fa-IR" dirty="0" smtClean="0"/>
              <a:t>وقتی مرگ بدنبال یک بیماری و پاتولوژی پایدار درونی و یا یک عارضه داخلی رخ دهد و در وقوع مرگ ،شخص و یا عامل خارجی خاصی بصورت مستقیم و یا غیرمستقیم دخالت نداشته باشد ، </a:t>
            </a:r>
            <a:r>
              <a:rPr lang="fa-IR" b="1" dirty="0" smtClean="0">
                <a:solidFill>
                  <a:srgbClr val="FF0000"/>
                </a:solidFill>
              </a:rPr>
              <a:t>مرگ طبیعی </a:t>
            </a:r>
            <a:r>
              <a:rPr lang="fa-IR" dirty="0" smtClean="0"/>
              <a:t>تلقی می شود.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4428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chemeClr val="accent2">
                    <a:lumMod val="75000"/>
                  </a:schemeClr>
                </a:solidFill>
              </a:rPr>
              <a:t>مرگ غیرطبیعی یا مرگ خشن (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Violent Death</a:t>
            </a:r>
            <a:r>
              <a:rPr lang="fa-IR" dirty="0" smtClean="0">
                <a:solidFill>
                  <a:schemeClr val="accent2">
                    <a:lumMod val="75000"/>
                  </a:schemeClr>
                </a:solidFill>
              </a:rPr>
              <a:t>):</a:t>
            </a:r>
          </a:p>
          <a:p>
            <a:pPr algn="r" rtl="1"/>
            <a:r>
              <a:rPr lang="fa-IR" dirty="0" smtClean="0"/>
              <a:t>زمانی که مرگ بدنبال دخالت یک شخص (حتی خود متوفی ) و یا یک عامل خارجی بوقوع بپیوندد ،مرگ </a:t>
            </a:r>
            <a:r>
              <a:rPr lang="fa-IR" b="1" dirty="0" smtClean="0">
                <a:solidFill>
                  <a:srgbClr val="FF0000"/>
                </a:solidFill>
              </a:rPr>
              <a:t>غیرطبیعی </a:t>
            </a:r>
            <a:r>
              <a:rPr lang="fa-IR" dirty="0" smtClean="0"/>
              <a:t>می باشد.خواه این دخالت مستقیم یا غیر مستقیم باشد و یا زمانی قابل توجه از لحظه دخالت آن شخص و یا عامل خارجی تا وقوع مرگ سپری نشده باشد.</a:t>
            </a:r>
          </a:p>
          <a:p>
            <a:pPr algn="r" rtl="1"/>
            <a:r>
              <a:rPr lang="fa-IR" dirty="0" smtClean="0"/>
              <a:t>مثل فوت فرد بالافاصله یا چند ماه پس از وقوع تصادف بر اثر عوارض ناشی از تصادف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4428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chemeClr val="accent2">
                    <a:lumMod val="75000"/>
                  </a:schemeClr>
                </a:solidFill>
              </a:rPr>
              <a:t>مرگ مشکوک:</a:t>
            </a:r>
          </a:p>
          <a:p>
            <a:pPr algn="r" rtl="1"/>
            <a:r>
              <a:rPr lang="fa-IR" dirty="0" smtClean="0"/>
              <a:t>علت آن غیرطبیعی است و یا احتمال می رود که علت مرگ غیرطبیعی باشد و یا حتی ممکن است علت مرگ طبیعی باشد ولی درخصوص مرگ شکایتی مطرح باشد.</a:t>
            </a:r>
          </a:p>
          <a:p>
            <a:pPr algn="r" rtl="1"/>
            <a:r>
              <a:rPr lang="fa-IR" dirty="0" smtClean="0">
                <a:solidFill>
                  <a:schemeClr val="accent2">
                    <a:lumMod val="75000"/>
                  </a:schemeClr>
                </a:solidFill>
              </a:rPr>
              <a:t>مرگ غیرمشکوک:</a:t>
            </a:r>
          </a:p>
          <a:p>
            <a:pPr algn="r" rtl="1"/>
            <a:r>
              <a:rPr lang="fa-IR" dirty="0" smtClean="0"/>
              <a:t>علت مرگ طبیعی و معلوم است و شکایتی نیز مطرح نباشد.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/>
              <a:t>تابلوی فوت (</a:t>
            </a:r>
            <a:r>
              <a:rPr lang="en-US" dirty="0" smtClean="0"/>
              <a:t>Mode Of Death</a:t>
            </a:r>
            <a:r>
              <a:rPr lang="fa-IR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وضعیت فیزیوپاتولوژیکی است که بهنگام فوت وجود داشته است و بیمار با آن وضعیت فوت نموده است.</a:t>
            </a:r>
          </a:p>
          <a:p>
            <a:pPr algn="r" rtl="1"/>
            <a:r>
              <a:rPr lang="fa-IR" dirty="0" smtClean="0"/>
              <a:t>علل فوت متعدد هستند ولی فیزیوپاتولوژی های موجود در افراد بهنگام مرگ محدود می باشند.</a:t>
            </a:r>
          </a:p>
          <a:p>
            <a:pPr algn="r" rt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تابلوهای فوت: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 smtClean="0"/>
              <a:t>نارسایی قلبی _تنفسی</a:t>
            </a:r>
          </a:p>
          <a:p>
            <a:pPr algn="r" rtl="1"/>
            <a:r>
              <a:rPr lang="fa-IR" dirty="0" smtClean="0"/>
              <a:t>خونریزی و هیپوولمی</a:t>
            </a:r>
          </a:p>
          <a:p>
            <a:pPr algn="r" rtl="1"/>
            <a:r>
              <a:rPr lang="fa-IR" dirty="0" smtClean="0"/>
              <a:t>آریتمی</a:t>
            </a:r>
          </a:p>
          <a:p>
            <a:pPr algn="r" rtl="1"/>
            <a:r>
              <a:rPr lang="fa-IR" dirty="0" smtClean="0"/>
              <a:t>سپتی سمی </a:t>
            </a:r>
          </a:p>
          <a:p>
            <a:pPr algn="r" rtl="1"/>
            <a:r>
              <a:rPr lang="en-US" sz="2000" dirty="0" smtClean="0"/>
              <a:t>(Disseminated Intravascular Coagulation</a:t>
            </a:r>
            <a:r>
              <a:rPr lang="en-US" dirty="0" smtClean="0"/>
              <a:t>) DIC</a:t>
            </a:r>
          </a:p>
          <a:p>
            <a:pPr algn="r" rtl="1"/>
            <a:r>
              <a:rPr lang="en-US" dirty="0" smtClean="0"/>
              <a:t>(</a:t>
            </a:r>
            <a:r>
              <a:rPr lang="en-US" sz="2000" dirty="0" smtClean="0"/>
              <a:t>Acute respiratory distress syndrome</a:t>
            </a:r>
            <a:r>
              <a:rPr lang="en-US" dirty="0" smtClean="0"/>
              <a:t>) ARDS</a:t>
            </a:r>
          </a:p>
          <a:p>
            <a:pPr algn="r" rtl="1"/>
            <a:r>
              <a:rPr lang="fa-IR" dirty="0" smtClean="0"/>
              <a:t>هیپوکسمی</a:t>
            </a:r>
          </a:p>
          <a:p>
            <a:pPr algn="r" rtl="1"/>
            <a:r>
              <a:rPr lang="fa-IR" dirty="0" smtClean="0"/>
              <a:t>ارست قلبی_تنفسی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/>
              <a:t>علت فوت (</a:t>
            </a:r>
            <a:r>
              <a:rPr lang="en-US" dirty="0" smtClean="0"/>
              <a:t>Cause Of Death</a:t>
            </a:r>
            <a:r>
              <a:rPr lang="fa-IR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عاملی است که بعد از وقوع با ایجاد سلسله ای از رویدادها و تغییرات فیزیولوژیک منجر به فوت می شود .</a:t>
            </a:r>
          </a:p>
          <a:p>
            <a:pPr algn="r" rtl="1"/>
            <a:r>
              <a:rPr lang="fa-IR" dirty="0" smtClean="0"/>
              <a:t>روشن است که علت فوت در ابتدای زنجیره قرار دارد و با برداشتن آن بقیه ی موارد رخ نمی دهد.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/>
              <a:t>نحوه حدوث فوت (</a:t>
            </a:r>
            <a:r>
              <a:rPr lang="en-US" dirty="0" smtClean="0"/>
              <a:t>Manner Of Death</a:t>
            </a:r>
            <a:r>
              <a:rPr lang="fa-IR" dirty="0" smtClean="0"/>
              <a:t>)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fa-IR" dirty="0" smtClean="0"/>
              <a:t>شرایطی است که علت فوت در آن شرایط ایجاد می گردد و متعاقب آن با تابلوی فوت منجر به وقوع مرگ می شود .</a:t>
            </a:r>
          </a:p>
          <a:p>
            <a:pPr algn="r" rtl="1">
              <a:buNone/>
            </a:pPr>
            <a:r>
              <a:rPr lang="fa-IR" dirty="0" smtClean="0"/>
              <a:t>شرایط ایجاد نحوه حدوث فوت ممکن است یک عامل طبیعی یا حادثه یا اقدام به خودکشی و یا قتل باشد.</a:t>
            </a:r>
          </a:p>
          <a:p>
            <a:pPr>
              <a:buNone/>
            </a:pP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02990"/>
          </a:xfrm>
        </p:spPr>
        <p:txBody>
          <a:bodyPr/>
          <a:lstStyle/>
          <a:p>
            <a:pPr algn="r" rtl="1"/>
            <a:r>
              <a:rPr lang="fa-IR" dirty="0" smtClean="0"/>
              <a:t>در مرگهای غیرطبیعی و مشکوک ،بایستی جسد به پزشکی قانونی ارجاع شود و از </a:t>
            </a:r>
            <a:r>
              <a:rPr lang="fa-IR" dirty="0" smtClean="0">
                <a:solidFill>
                  <a:srgbClr val="FF0000"/>
                </a:solidFill>
              </a:rPr>
              <a:t>صدور جواز دفن تحت هر شرایطی پرهیز کرد.</a:t>
            </a:r>
          </a:p>
          <a:p>
            <a:pPr algn="r" rtl="1"/>
            <a:r>
              <a:rPr lang="fa-IR" dirty="0" smtClean="0"/>
              <a:t>در تمامی این موارد رضایت بستگان برای ارسال و یا عدم ارسال جسد به پزشکی قانونی </a:t>
            </a:r>
            <a:r>
              <a:rPr lang="fa-IR" dirty="0" smtClean="0">
                <a:solidFill>
                  <a:srgbClr val="FF0000"/>
                </a:solidFill>
              </a:rPr>
              <a:t>جایی ندارد.</a:t>
            </a:r>
            <a:endParaRPr lang="fa-I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گواهی فوت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مدرکی است که بعد از مرگ افراد صادر می شود و مؤید قطعی بودن فوت فرد می باشد و با صدور گواهی فوت مهر تاییدی بر عدم لزوم امدادرسانی پزشکی و احیا زده می شود.</a:t>
            </a:r>
          </a:p>
          <a:p>
            <a:pPr algn="r" rtl="1"/>
            <a:r>
              <a:rPr lang="fa-IR" dirty="0" smtClean="0"/>
              <a:t>گواهی فوت </a:t>
            </a:r>
            <a:r>
              <a:rPr lang="fa-IR" b="1" dirty="0" smtClean="0">
                <a:solidFill>
                  <a:srgbClr val="FF0000"/>
                </a:solidFill>
              </a:rPr>
              <a:t>هرگز</a:t>
            </a:r>
            <a:r>
              <a:rPr lang="fa-IR" dirty="0" smtClean="0"/>
              <a:t> مجوزی برای دفن جسد </a:t>
            </a:r>
            <a:r>
              <a:rPr lang="fa-IR" u="sng" dirty="0" smtClean="0">
                <a:solidFill>
                  <a:srgbClr val="FF0000"/>
                </a:solidFill>
              </a:rPr>
              <a:t>نمی باشد.</a:t>
            </a:r>
            <a:endParaRPr lang="en-US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جواز دفن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مدرکی است که </a:t>
            </a:r>
            <a:r>
              <a:rPr lang="fa-IR" b="1" dirty="0" smtClean="0">
                <a:solidFill>
                  <a:srgbClr val="FF0000"/>
                </a:solidFill>
              </a:rPr>
              <a:t>فقط</a:t>
            </a:r>
            <a:r>
              <a:rPr lang="fa-IR" dirty="0" smtClean="0"/>
              <a:t> توسط </a:t>
            </a:r>
            <a:r>
              <a:rPr lang="fa-IR" u="sng" dirty="0" smtClean="0">
                <a:solidFill>
                  <a:srgbClr val="FF0000"/>
                </a:solidFill>
              </a:rPr>
              <a:t>پزشکان</a:t>
            </a:r>
            <a:r>
              <a:rPr lang="fa-IR" dirty="0" smtClean="0"/>
              <a:t> صادر می شود و مجوزی برای دفن جسد </a:t>
            </a:r>
            <a:r>
              <a:rPr lang="fa-IR" u="sng" dirty="0" smtClean="0">
                <a:solidFill>
                  <a:srgbClr val="FF0000"/>
                </a:solidFill>
              </a:rPr>
              <a:t>می باشد.</a:t>
            </a:r>
          </a:p>
          <a:p>
            <a:pPr algn="r"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359982"/>
          </a:xfrm>
        </p:spPr>
        <p:txBody>
          <a:bodyPr/>
          <a:lstStyle/>
          <a:p>
            <a:pPr algn="r" rtl="1"/>
            <a:r>
              <a:rPr lang="fa-IR" dirty="0" smtClean="0"/>
              <a:t>گواهی فوت الزاما بمعنای جواز دفن نیست ولی برعکس آن صادق می باشد.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مسئول صدور گواهی فوت و جواز دفن کیست؟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در برخی کشورها </a:t>
            </a:r>
            <a:r>
              <a:rPr lang="fa-IR" b="1" dirty="0" smtClean="0">
                <a:solidFill>
                  <a:srgbClr val="FF0000"/>
                </a:solidFill>
              </a:rPr>
              <a:t>گواهی فوت </a:t>
            </a:r>
            <a:r>
              <a:rPr lang="fa-IR" dirty="0" smtClean="0"/>
              <a:t>توسط پرستاران ، تیم اورژانس و پیراپزشکان نیز صادر می شود ، ولی بطور معمول در آن مراکز هم گواهی فوت توسط پزشک صادر می شود .</a:t>
            </a:r>
          </a:p>
          <a:p>
            <a:pPr algn="r" rtl="1"/>
            <a:r>
              <a:rPr lang="fa-IR" dirty="0" smtClean="0"/>
              <a:t>ولی در سراسر دنیا </a:t>
            </a:r>
            <a:r>
              <a:rPr lang="fa-IR" u="sng" dirty="0" smtClean="0">
                <a:solidFill>
                  <a:srgbClr val="FF0000"/>
                </a:solidFill>
              </a:rPr>
              <a:t>جواز دفن </a:t>
            </a:r>
            <a:r>
              <a:rPr lang="fa-IR" b="1" dirty="0" smtClean="0">
                <a:solidFill>
                  <a:schemeClr val="accent6">
                    <a:lumMod val="50000"/>
                  </a:schemeClr>
                </a:solidFill>
              </a:rPr>
              <a:t>فقط</a:t>
            </a:r>
            <a:r>
              <a:rPr lang="fa-IR" dirty="0" smtClean="0"/>
              <a:t> توسط </a:t>
            </a:r>
            <a:r>
              <a:rPr lang="fa-IR" u="sng" dirty="0" smtClean="0">
                <a:solidFill>
                  <a:srgbClr val="FF0000"/>
                </a:solidFill>
              </a:rPr>
              <a:t>پزشکان</a:t>
            </a:r>
            <a:r>
              <a:rPr lang="fa-IR" dirty="0" smtClean="0"/>
              <a:t> صادر می شود .</a:t>
            </a:r>
          </a:p>
          <a:p>
            <a:pPr algn="r" rtl="1"/>
            <a:r>
              <a:rPr lang="fa-IR" dirty="0" smtClean="0"/>
              <a:t>دندانپزشکان و داروسازان مجاز به صدور جواز دفن </a:t>
            </a:r>
            <a:r>
              <a:rPr lang="fa-IR" b="1" dirty="0" smtClean="0">
                <a:solidFill>
                  <a:srgbClr val="FF0000"/>
                </a:solidFill>
              </a:rPr>
              <a:t>نیستند.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مرگهایی که بایستی جسد جهت بررسی به پزشکی قانونی ارسال شود: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 algn="r" rtl="1">
              <a:lnSpc>
                <a:spcPct val="90000"/>
              </a:lnSpc>
            </a:pPr>
            <a:r>
              <a:rPr lang="fa-IR" dirty="0" smtClean="0"/>
              <a:t>مرگ متعاقب تصادف و حادثه </a:t>
            </a:r>
            <a:r>
              <a:rPr lang="fa-IR" sz="2000" dirty="0" smtClean="0"/>
              <a:t>(حتی اگر بیمار چند ماه بعد از حادثه مثلا تصادف فوت نماید).</a:t>
            </a:r>
          </a:p>
          <a:p>
            <a:pPr marL="609600" indent="-609600" algn="r" rtl="1">
              <a:lnSpc>
                <a:spcPct val="90000"/>
              </a:lnSpc>
            </a:pPr>
            <a:r>
              <a:rPr lang="fa-IR" dirty="0" smtClean="0"/>
              <a:t>مرگ متعاقب</a:t>
            </a:r>
            <a:r>
              <a:rPr lang="en-US" dirty="0" smtClean="0"/>
              <a:t> </a:t>
            </a:r>
            <a:r>
              <a:rPr lang="fa-IR" dirty="0" smtClean="0"/>
              <a:t>اقدام به خودکشی.</a:t>
            </a:r>
          </a:p>
          <a:p>
            <a:pPr marL="609600" indent="-609600" algn="r" rtl="1">
              <a:lnSpc>
                <a:spcPct val="90000"/>
              </a:lnSpc>
            </a:pPr>
            <a:r>
              <a:rPr lang="fa-IR" dirty="0" smtClean="0"/>
              <a:t>مرگ متعاقب</a:t>
            </a:r>
            <a:r>
              <a:rPr lang="en-US" dirty="0" smtClean="0"/>
              <a:t> </a:t>
            </a:r>
            <a:r>
              <a:rPr lang="fa-IR" dirty="0" smtClean="0"/>
              <a:t>سوختگی و خود سوزی.</a:t>
            </a:r>
          </a:p>
          <a:p>
            <a:pPr marL="609600" indent="-609600" algn="r" rtl="1">
              <a:lnSpc>
                <a:spcPct val="90000"/>
              </a:lnSpc>
            </a:pPr>
            <a:r>
              <a:rPr lang="fa-IR" dirty="0" smtClean="0"/>
              <a:t>مرگ بدنبال وقوع قتل.</a:t>
            </a:r>
          </a:p>
          <a:p>
            <a:pPr marL="609600" indent="-609600" algn="r" rtl="1">
              <a:lnSpc>
                <a:spcPct val="90000"/>
              </a:lnSpc>
            </a:pPr>
            <a:r>
              <a:rPr lang="fa-IR" dirty="0" smtClean="0"/>
              <a:t>مرگ بدنبال</a:t>
            </a:r>
            <a:r>
              <a:rPr lang="en-US" dirty="0" smtClean="0"/>
              <a:t> </a:t>
            </a:r>
            <a:r>
              <a:rPr lang="fa-IR" dirty="0" smtClean="0"/>
              <a:t>مسمومیت دارویی و شیمیایی.</a:t>
            </a:r>
          </a:p>
          <a:p>
            <a:pPr marL="609600" indent="-609600" algn="r" rtl="1">
              <a:lnSpc>
                <a:spcPct val="90000"/>
              </a:lnSpc>
            </a:pPr>
            <a:r>
              <a:rPr lang="fa-IR" dirty="0" smtClean="0"/>
              <a:t>مرگ بدنبال</a:t>
            </a:r>
            <a:r>
              <a:rPr lang="en-US" dirty="0" smtClean="0"/>
              <a:t> </a:t>
            </a:r>
            <a:r>
              <a:rPr lang="fa-IR" dirty="0" smtClean="0"/>
              <a:t>سوء مصرف مواد مخدر.</a:t>
            </a:r>
          </a:p>
          <a:p>
            <a:pPr marL="609600" indent="-609600" algn="r" rtl="1">
              <a:lnSpc>
                <a:spcPct val="90000"/>
              </a:lnSpc>
            </a:pPr>
            <a:r>
              <a:rPr lang="fa-IR" dirty="0" smtClean="0"/>
              <a:t>مرگ بدنبال</a:t>
            </a:r>
            <a:r>
              <a:rPr lang="en-US" dirty="0" smtClean="0"/>
              <a:t> </a:t>
            </a:r>
            <a:r>
              <a:rPr lang="fa-IR" dirty="0" smtClean="0"/>
              <a:t>عمل جراحی.</a:t>
            </a:r>
          </a:p>
          <a:p>
            <a:pPr marL="609600" indent="-609600" algn="r" rtl="1">
              <a:lnSpc>
                <a:spcPct val="90000"/>
              </a:lnSpc>
            </a:pPr>
            <a:r>
              <a:rPr lang="fa-IR" dirty="0" smtClean="0"/>
              <a:t>مرگ حین و بعد از بیهوشی.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60114"/>
          </a:xfrm>
        </p:spPr>
        <p:txBody>
          <a:bodyPr>
            <a:normAutofit/>
          </a:bodyPr>
          <a:lstStyle/>
          <a:p>
            <a:pPr algn="r" rtl="1">
              <a:lnSpc>
                <a:spcPct val="90000"/>
              </a:lnSpc>
            </a:pPr>
            <a:r>
              <a:rPr lang="fa-IR" dirty="0" smtClean="0"/>
              <a:t>مرگ در حین طبابت و اقدامات درمانی.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مرگ بدنبال</a:t>
            </a:r>
            <a:r>
              <a:rPr lang="en-US" dirty="0" smtClean="0"/>
              <a:t> </a:t>
            </a:r>
            <a:r>
              <a:rPr lang="fa-IR" dirty="0" smtClean="0"/>
              <a:t>سقوط از بلندی.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مرگ به علت برق گرفتگی.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مرگ به علت</a:t>
            </a:r>
            <a:r>
              <a:rPr lang="en-US" dirty="0" smtClean="0"/>
              <a:t> </a:t>
            </a:r>
            <a:r>
              <a:rPr lang="fa-IR" dirty="0" smtClean="0"/>
              <a:t>غرق شدگی.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مرگ ناشی از سلاح سرد.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مرگ ناشی از سلاح گرم.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مرگهای ناگهانی ،غیر قابل توجیه ،غیرقابل انتظارو بدون شاهد. 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مرگ بدنبال</a:t>
            </a:r>
            <a:r>
              <a:rPr lang="en-US" dirty="0" smtClean="0"/>
              <a:t> </a:t>
            </a:r>
            <a:r>
              <a:rPr lang="fa-IR" dirty="0" smtClean="0"/>
              <a:t>تزریقات.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مرگ متعاقب</a:t>
            </a:r>
            <a:r>
              <a:rPr lang="en-US" dirty="0" smtClean="0"/>
              <a:t> </a:t>
            </a:r>
            <a:r>
              <a:rPr lang="fa-IR" dirty="0" smtClean="0"/>
              <a:t> نزاع.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60114"/>
          </a:xfrm>
        </p:spPr>
        <p:txBody>
          <a:bodyPr>
            <a:normAutofit/>
          </a:bodyPr>
          <a:lstStyle/>
          <a:p>
            <a:pPr algn="r" rtl="1">
              <a:lnSpc>
                <a:spcPct val="90000"/>
              </a:lnSpc>
            </a:pPr>
            <a:r>
              <a:rPr lang="fa-IR" dirty="0" smtClean="0"/>
              <a:t>مرگ بدنبال</a:t>
            </a:r>
            <a:r>
              <a:rPr lang="en-US" dirty="0" smtClean="0"/>
              <a:t> </a:t>
            </a:r>
            <a:r>
              <a:rPr lang="fa-IR" dirty="0" smtClean="0"/>
              <a:t> کودک آزاری.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مرگ در مراکز نظامی و مجتمع های خوابگاهی.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مرگ در سرای سالمندان و مراکز بهزیستی.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مرگ در بازداشتگاهها.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مرگ به علت</a:t>
            </a:r>
            <a:r>
              <a:rPr lang="en-US" dirty="0" smtClean="0"/>
              <a:t> </a:t>
            </a:r>
            <a:r>
              <a:rPr lang="fa-IR" dirty="0" smtClean="0"/>
              <a:t>گاز گرفتگی.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مرگ در حین کار.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مرگ متعاقب سقط.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مرگ ناشی از بارداری.</a:t>
            </a:r>
          </a:p>
          <a:p>
            <a:pPr algn="r" rtl="1">
              <a:lnSpc>
                <a:spcPct val="90000"/>
              </a:lnSpc>
            </a:pPr>
            <a:r>
              <a:rPr lang="fa-IR" dirty="0" smtClean="0"/>
              <a:t>هرنوع مرگی که سوال مقام قضایی راجع به نحوه حدوث فوت مطرح باشد.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31552"/>
          </a:xfrm>
        </p:spPr>
        <p:txBody>
          <a:bodyPr/>
          <a:lstStyle/>
          <a:p>
            <a:pPr algn="r" rtl="1"/>
            <a:r>
              <a:rPr lang="fa-IR" dirty="0" smtClean="0"/>
              <a:t>پزشکان در مراکز درمانی هنگام مواجه با مواردی از فوت که علت آن مشخص ،نحوه وقوع مرگ طبیعی و از جمله موارد فوق الذکر نباشد و نیز شکایتی مطرح نباشد ،می توانند نسبت به صدور جواز دفن اقدام نمایند و هیچ گونه شرط زمانی در این زمینه مطرح نبوده و نیاز به اقامت و بستری حداقل 24 ساعت در بیمارستان وجود ندارد.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31552"/>
          </a:xfrm>
        </p:spPr>
        <p:txBody>
          <a:bodyPr/>
          <a:lstStyle/>
          <a:p>
            <a:pPr algn="r" rtl="1"/>
            <a:r>
              <a:rPr lang="fa-IR" dirty="0" smtClean="0"/>
              <a:t>اطلاعات معتبر از علل مرگ و میر و روند مرگ و تغییرات آن یکی از اساسی ترین منابع </a:t>
            </a:r>
            <a:r>
              <a:rPr lang="fa-IR" dirty="0" smtClean="0">
                <a:solidFill>
                  <a:srgbClr val="FF0000"/>
                </a:solidFill>
              </a:rPr>
              <a:t>برنامه ریزی ،مدیریت وارزشیابی بخش بهداشت و درمان </a:t>
            </a:r>
            <a:r>
              <a:rPr lang="fa-IR" dirty="0" smtClean="0"/>
              <a:t>در تمام کشورهای دنیاست.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اهمیت گواهی فوت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اولیه و مستقیم برای بستگان بیمار :</a:t>
            </a:r>
          </a:p>
          <a:p>
            <a:pPr algn="r" rtl="1"/>
            <a:r>
              <a:rPr lang="fa-IR" dirty="0" smtClean="0"/>
              <a:t>ابزاری برای پیگیری برخی از اقدامات قانونی مثل ابطال شناسنامه و پیگیری ارثیه متوفی می باشد.</a:t>
            </a:r>
          </a:p>
          <a:p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31552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بخش سلامت:</a:t>
            </a:r>
          </a:p>
          <a:p>
            <a:pPr algn="r" rtl="1"/>
            <a:r>
              <a:rPr lang="fa-IR" dirty="0" smtClean="0"/>
              <a:t>بیانگر علت مرگ است و روند تغییرات علل مرگ و میر را هم در طول زمان نشان می دهد و آمار تهیه شده از آن نیز یکی از منابع اصلی اطلاعات بهداشتی هستند که در بیشتر کشورها این آمار جزء پایاترین و قابل اعتمادترین داده های بهداشتی محسوب می شوند که بدنبال آن تصمیم گیری های مهمی انجام می شود. 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31552"/>
          </a:xfrm>
        </p:spPr>
        <p:txBody>
          <a:bodyPr/>
          <a:lstStyle/>
          <a:p>
            <a:pPr algn="r" rtl="1"/>
            <a:r>
              <a:rPr lang="fa-IR" dirty="0" smtClean="0"/>
              <a:t>بر اساس اطلاعات مرگ جداول عمر تشکیل داده می شود که با استفاده از جداول عمر اطلاعاتی از قبیل ساختار سنی جمعیت و امید به زندگی استخراج می شود که عمدتا این شاخصها برای برنامه ریزان بهداشت و درمان ،جمعیت شناسان ، بیمه گران ،اقتصاددانان و گروههای دیگر مورد استفاده قرار می گیرد.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31552"/>
          </a:xfrm>
        </p:spPr>
        <p:txBody>
          <a:bodyPr/>
          <a:lstStyle/>
          <a:p>
            <a:pPr algn="r" rtl="1"/>
            <a:r>
              <a:rPr lang="fa-IR" dirty="0" smtClean="0"/>
              <a:t>علل فوت در هر جامعه ای بیانگر چگونگی بهره مندی مردم آن جامعه از خدمات بهداشتی _درمانی است. (سطح رفاه جامعه)</a:t>
            </a:r>
          </a:p>
          <a:p>
            <a:pPr algn="r" rtl="1"/>
            <a:r>
              <a:rPr lang="fa-IR" dirty="0" smtClean="0"/>
              <a:t>توزیع عوامل خطر در گروههای سنی ،جنسی و قومیتی را به ما اعلام می کند.</a:t>
            </a:r>
          </a:p>
          <a:p>
            <a:pPr algn="r" rtl="1"/>
            <a:endParaRPr lang="fa-IR" dirty="0" smtClean="0"/>
          </a:p>
          <a:p>
            <a:pPr algn="r" rtl="1"/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4428"/>
          </a:xfrm>
        </p:spPr>
        <p:txBody>
          <a:bodyPr/>
          <a:lstStyle/>
          <a:p>
            <a:pPr algn="r" rtl="1"/>
            <a:r>
              <a:rPr lang="fa-IR" dirty="0" smtClean="0"/>
              <a:t>با کنترل روند میزان بروز علل ثبت شده برای مرگهای یک جامعه روند دگرگونی سلامتی را در آن جامعه برآورد می کنند .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برای مقایسه کلی جوامع مختلف با همدیگر ،معمولا 5 یا 10 علت اولی که مرگهای جامعه را باعث می شود را با هم مقایسه می کند.</a:t>
            </a:r>
          </a:p>
          <a:p>
            <a:pPr algn="r" rtl="1"/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4428"/>
          </a:xfrm>
        </p:spPr>
        <p:txBody>
          <a:bodyPr/>
          <a:lstStyle/>
          <a:p>
            <a:pPr algn="r" rtl="1"/>
            <a:r>
              <a:rPr lang="fa-IR" dirty="0" smtClean="0"/>
              <a:t>طبقه بندی فوت براساس گروههای مختلف سنی و جنسی می تواند معرف وضعیت ارائه خدمات بهداشتی در هر جامعه باشد و میزان بهره مندی های اقتصادی گروههای مختلف جامعه را بیان کند .</a:t>
            </a:r>
          </a:p>
          <a:p>
            <a:pPr algn="r" rtl="1"/>
            <a:r>
              <a:rPr lang="fa-IR" dirty="0" smtClean="0"/>
              <a:t>با ثبت مرگ برحسب علت ،سن و جنس ، می توان عمر از دست رفته را محاسبه کرد.</a:t>
            </a:r>
          </a:p>
          <a:p>
            <a:pPr algn="r" rtl="1"/>
            <a:endParaRPr lang="fa-IR" dirty="0" smtClean="0"/>
          </a:p>
          <a:p>
            <a:pPr algn="r" rtl="1"/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723</TotalTime>
  <Words>1162</Words>
  <Application>Microsoft Office PowerPoint</Application>
  <PresentationFormat>On-screen Show (4:3)</PresentationFormat>
  <Paragraphs>86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Urban</vt:lpstr>
      <vt:lpstr>PowerPoint Presentation</vt:lpstr>
      <vt:lpstr>مرگ(Death) :</vt:lpstr>
      <vt:lpstr>انواع مرگ</vt:lpstr>
      <vt:lpstr>PowerPoint Presentation</vt:lpstr>
      <vt:lpstr>PowerPoint Presentation</vt:lpstr>
      <vt:lpstr>تابلوی فوت (Mode Of Death)</vt:lpstr>
      <vt:lpstr>تابلوهای فوت:</vt:lpstr>
      <vt:lpstr>علت فوت (Cause Of Death)</vt:lpstr>
      <vt:lpstr>نحوه حدوث فوت (Manner Of Death)</vt:lpstr>
      <vt:lpstr>PowerPoint Presentation</vt:lpstr>
      <vt:lpstr>گواهی فوت</vt:lpstr>
      <vt:lpstr>جواز دفن</vt:lpstr>
      <vt:lpstr>PowerPoint Presentation</vt:lpstr>
      <vt:lpstr>مسئول صدور گواهی فوت و جواز دفن کیست؟</vt:lpstr>
      <vt:lpstr>مرگهایی که بایستی جسد جهت بررسی به پزشکی قانونی ارسال شود:</vt:lpstr>
      <vt:lpstr>PowerPoint Presentation</vt:lpstr>
      <vt:lpstr>PowerPoint Presentation</vt:lpstr>
      <vt:lpstr>PowerPoint Presentation</vt:lpstr>
      <vt:lpstr>PowerPoint Presentation</vt:lpstr>
      <vt:lpstr>اهمیت گواهی فوت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اهمیت گواهی فوت</dc:title>
  <dc:creator>almas</dc:creator>
  <cp:lastModifiedBy>0681811374</cp:lastModifiedBy>
  <cp:revision>43</cp:revision>
  <dcterms:created xsi:type="dcterms:W3CDTF">2013-10-13T17:55:28Z</dcterms:created>
  <dcterms:modified xsi:type="dcterms:W3CDTF">2016-09-17T05:31:03Z</dcterms:modified>
</cp:coreProperties>
</file>